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45"/>
  </p:notesMasterIdLst>
  <p:sldIdLst>
    <p:sldId id="256" r:id="rId2"/>
    <p:sldId id="304" r:id="rId3"/>
    <p:sldId id="585" r:id="rId4"/>
    <p:sldId id="602" r:id="rId5"/>
    <p:sldId id="603" r:id="rId6"/>
    <p:sldId id="305" r:id="rId7"/>
    <p:sldId id="644" r:id="rId8"/>
    <p:sldId id="547" r:id="rId9"/>
    <p:sldId id="616" r:id="rId10"/>
    <p:sldId id="661" r:id="rId11"/>
    <p:sldId id="606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641" r:id="rId22"/>
    <p:sldId id="640" r:id="rId23"/>
    <p:sldId id="642" r:id="rId24"/>
    <p:sldId id="643" r:id="rId25"/>
    <p:sldId id="303" r:id="rId26"/>
    <p:sldId id="645" r:id="rId27"/>
    <p:sldId id="646" r:id="rId28"/>
    <p:sldId id="650" r:id="rId29"/>
    <p:sldId id="647" r:id="rId30"/>
    <p:sldId id="625" r:id="rId31"/>
    <p:sldId id="648" r:id="rId32"/>
    <p:sldId id="649" r:id="rId33"/>
    <p:sldId id="651" r:id="rId34"/>
    <p:sldId id="652" r:id="rId35"/>
    <p:sldId id="653" r:id="rId36"/>
    <p:sldId id="654" r:id="rId37"/>
    <p:sldId id="655" r:id="rId38"/>
    <p:sldId id="656" r:id="rId39"/>
    <p:sldId id="659" r:id="rId40"/>
    <p:sldId id="660" r:id="rId41"/>
    <p:sldId id="657" r:id="rId42"/>
    <p:sldId id="658" r:id="rId43"/>
    <p:sldId id="66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4"/>
    <p:restoredTop sz="91545"/>
  </p:normalViewPr>
  <p:slideViewPr>
    <p:cSldViewPr snapToGrid="0" snapToObjects="1">
      <p:cViewPr varScale="1">
        <p:scale>
          <a:sx n="131" d="100"/>
          <a:sy n="131" d="100"/>
        </p:scale>
        <p:origin x="20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3.jpg>
</file>

<file path=ppt/media/image14.jpg>
</file>

<file path=ppt/media/image15.jpg>
</file>

<file path=ppt/media/image16.jpg>
</file>

<file path=ppt/media/image17.jpg>
</file>

<file path=ppt/media/image3.png>
</file>

<file path=ppt/media/image4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1AF65E-C0DA-6C48-8E4E-84852CAE57A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1BAD8-43BF-334A-98E2-5F5525EFA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24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6FA8C5-854E-8D4F-A2B2-CF41D1C7858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30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7A947-7CDA-F847-B334-08C705F0D8A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16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Growth</a:t>
            </a:r>
          </a:p>
          <a:p>
            <a:r>
              <a:rPr lang="en-US" dirty="0"/>
              <a:t>B=Preferential attachment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1BAD8-43BF-334A-98E2-5F5525EFA4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53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Probabilit</a:t>
            </a:r>
            <a:r>
              <a:rPr lang="en-US" baseline="0" dirty="0"/>
              <a:t>y that the new node is attached to node </a:t>
            </a:r>
            <a:r>
              <a:rPr lang="en-US" baseline="0" dirty="0" err="1"/>
              <a:t>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D1F553-9C59-C142-9C1C-95AB861509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64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5 minutes to jot down some initial ideas</a:t>
            </a:r>
          </a:p>
          <a:p>
            <a:r>
              <a:rPr lang="en-US" dirty="0"/>
              <a:t>Spend 15 minutes in groups of 4-5 discussing your ideas, critiquing if necessary (does it fail to keep growth and attachment)</a:t>
            </a:r>
          </a:p>
          <a:p>
            <a:r>
              <a:rPr lang="en-US" dirty="0"/>
              <a:t>Spend 10-15 minutes sharing with class</a:t>
            </a:r>
          </a:p>
          <a:p>
            <a:r>
              <a:rPr lang="en-US" dirty="0"/>
              <a:t>Spend 10-15 minutes coming up with an algorithm that you can use for Lab02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7A947-7CDA-F847-B334-08C705F0D8A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32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moz.com</a:t>
            </a:r>
            <a:r>
              <a:rPr lang="en-US" dirty="0"/>
              <a:t>/top500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7A947-7CDA-F847-B334-08C705F0D8A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579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7A947-7CDA-F847-B334-08C705F0D8A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25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Alpha is the level of preferential attachment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1BAD8-43BF-334A-98E2-5F5525EFA46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59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ki</a:t>
            </a:r>
            <a:r>
              <a:rPr lang="en-US" dirty="0"/>
              <a:t> mean, what does </a:t>
            </a:r>
            <a:r>
              <a:rPr lang="en-US" dirty="0" err="1"/>
              <a:t>nj</a:t>
            </a:r>
            <a:r>
              <a:rPr lang="en-US" baseline="0" dirty="0"/>
              <a:t> mean</a:t>
            </a:r>
          </a:p>
          <a:p>
            <a:endParaRPr lang="en-US" baseline="0" dirty="0"/>
          </a:p>
          <a:p>
            <a:r>
              <a:rPr lang="en-US" baseline="0" dirty="0"/>
              <a:t>N=eta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7A947-7CDA-F847-B334-08C705F0D8A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57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Weird s is zeta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1BAD8-43BF-334A-98E2-5F5525EFA46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41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96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2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69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90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55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28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65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5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85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05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73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730CCD6-22AD-CE45-B7E4-F44B83EC307E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BBE2635-9087-4C40-B879-689A016F73A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85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u.edu/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networksciencebook.com/chapter/6#bianconi-mode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networksciencebook.com/chapter/6%23bose-einstein" TargetMode="Externa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684A7-A874-CF4D-9F24-DE4F015CC1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8A951-0E3A-4A45-845B-0A186C95F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499/CS 599</a:t>
            </a:r>
          </a:p>
          <a:p>
            <a:r>
              <a:rPr lang="en-US" dirty="0"/>
              <a:t>Spring 2020</a:t>
            </a:r>
          </a:p>
          <a:p>
            <a:r>
              <a:rPr lang="en-US" dirty="0"/>
              <a:t>Morgan Vigil-Hayes</a:t>
            </a:r>
          </a:p>
        </p:txBody>
      </p:sp>
    </p:spTree>
    <p:extLst>
      <p:ext uri="{BB962C8B-B14F-4D97-AF65-F5344CB8AC3E}">
        <p14:creationId xmlns:p14="http://schemas.microsoft.com/office/powerpoint/2010/main" val="1860091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C7F41-C86A-C448-9BAC-BA2496C8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Growth or Preferential Attachment?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990484-92C9-1648-89C8-18605808E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664" y="2164539"/>
            <a:ext cx="57150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08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0" y="2705725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rajan Pro"/>
                <a:cs typeface="Trajan Pro"/>
              </a:rPr>
              <a:t>The Barabási-Albert model</a:t>
            </a:r>
          </a:p>
          <a:p>
            <a:pPr algn="ctr"/>
            <a:endParaRPr lang="hu-HU" sz="4400" b="1" dirty="0">
              <a:solidFill>
                <a:srgbClr val="FF0000"/>
              </a:solidFill>
              <a:latin typeface="Helvetica"/>
              <a:cs typeface="Helvetica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1524000" y="723900"/>
            <a:ext cx="9144000" cy="419100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000" b="1" dirty="0">
                <a:solidFill>
                  <a:srgbClr val="FFFFFF"/>
                </a:solidFill>
                <a:latin typeface="Trajan Pro"/>
                <a:ea typeface="Helvetica" pitchFamily="36" charset="0"/>
                <a:cs typeface="Trajan Pro"/>
              </a:rPr>
              <a:t>Section 3					</a:t>
            </a:r>
            <a:endParaRPr lang="en-US" sz="1600" dirty="0">
              <a:solidFill>
                <a:srgbClr val="FFFFFF"/>
              </a:solidFill>
              <a:latin typeface="Trajan Pro"/>
              <a:cs typeface="Trajan Pro"/>
            </a:endParaRPr>
          </a:p>
          <a:p>
            <a:pPr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</a:endParaRPr>
          </a:p>
          <a:p>
            <a:pPr lvl="0">
              <a:spcBef>
                <a:spcPct val="20000"/>
              </a:spcBef>
            </a:pPr>
            <a:endParaRPr lang="en-US" sz="1600" b="1" dirty="0">
              <a:solidFill>
                <a:srgbClr val="FFFFFF"/>
              </a:solidFill>
              <a:latin typeface="Helvetica" pitchFamily="36" charset="0"/>
              <a:ea typeface="Helvetica" pitchFamily="36" charset="0"/>
              <a:cs typeface="Helvetica" pitchFamily="36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 flipH="1">
            <a:off x="4343402" y="723901"/>
            <a:ext cx="45719" cy="4191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endParaRPr lang="en-US" sz="1600" b="1" dirty="0">
              <a:solidFill>
                <a:schemeClr val="bg1"/>
              </a:solidFill>
              <a:latin typeface="Helvetica" pitchFamily="36" charset="0"/>
              <a:ea typeface="Helvetica" pitchFamily="36" charset="0"/>
              <a:cs typeface="Helvetica" pitchFamily="3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3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 err="1"/>
              <a:t>Barabasi</a:t>
            </a:r>
            <a:r>
              <a:rPr lang="en-US" dirty="0"/>
              <a:t>-Albert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/>
              <a:t>Network begins as a connected network of </a:t>
            </a:r>
            <a:r>
              <a:rPr lang="en-US" i="1" dirty="0"/>
              <a:t>m</a:t>
            </a:r>
            <a:r>
              <a:rPr lang="en-US" i="1" baseline="-25000" dirty="0"/>
              <a:t>0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  <a:p>
            <a:r>
              <a:rPr lang="en-US" dirty="0"/>
              <a:t>For each time window:</a:t>
            </a:r>
          </a:p>
          <a:p>
            <a:pPr lvl="1"/>
            <a:r>
              <a:rPr lang="en-US" dirty="0"/>
              <a:t>One node is added</a:t>
            </a:r>
          </a:p>
          <a:p>
            <a:pPr lvl="1"/>
            <a:r>
              <a:rPr lang="en-US" dirty="0"/>
              <a:t>New node is attached to </a:t>
            </a:r>
            <a:r>
              <a:rPr lang="en-US" i="1" dirty="0"/>
              <a:t>m ≤ m</a:t>
            </a:r>
            <a:r>
              <a:rPr lang="en-US" i="1" baseline="-25000" dirty="0"/>
              <a:t>0</a:t>
            </a:r>
            <a:r>
              <a:rPr lang="en-US" i="1" dirty="0"/>
              <a:t> </a:t>
            </a:r>
            <a:r>
              <a:rPr lang="en-US" dirty="0"/>
              <a:t>existing nodes with a probability proportional to the number of links (degrees) existing nodes already possess</a:t>
            </a:r>
          </a:p>
        </p:txBody>
      </p:sp>
      <p:pic>
        <p:nvPicPr>
          <p:cNvPr id="4" name="Picture 3" descr="Screen Shot 2018-03-07 at 7.19.1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44" y="5232401"/>
            <a:ext cx="1885950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39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t=0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536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t=1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028845" y="4173078"/>
            <a:ext cx="440993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1/3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1/3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1/3</a:t>
            </a:r>
          </a:p>
        </p:txBody>
      </p:sp>
    </p:spTree>
    <p:extLst>
      <p:ext uri="{BB962C8B-B14F-4D97-AF65-F5344CB8AC3E}">
        <p14:creationId xmlns:p14="http://schemas.microsoft.com/office/powerpoint/2010/main" val="2097090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t=1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028845" y="4173078"/>
            <a:ext cx="440993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1/3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1/3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1/3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336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t=2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28845" y="4173076"/>
            <a:ext cx="4409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3/10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2/10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3/10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d</a:t>
            </a:r>
            <a:r>
              <a:rPr lang="en-US" sz="1350" dirty="0"/>
              <a:t>= 2/10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878905" y="2262727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94800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t=2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28845" y="4173076"/>
            <a:ext cx="4409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3/10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2/10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3/10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d</a:t>
            </a:r>
            <a:r>
              <a:rPr lang="en-US" sz="1350" dirty="0"/>
              <a:t>= 2/10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878905" y="2262727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3" name="Straight Connector 12"/>
          <p:cNvCxnSpPr>
            <a:stCxn id="16" idx="5"/>
            <a:endCxn id="4" idx="1"/>
          </p:cNvCxnSpPr>
          <p:nvPr/>
        </p:nvCxnSpPr>
        <p:spPr>
          <a:xfrm>
            <a:off x="4134866" y="2526179"/>
            <a:ext cx="1648948" cy="413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6" idx="4"/>
            <a:endCxn id="10" idx="1"/>
          </p:cNvCxnSpPr>
          <p:nvPr/>
        </p:nvCxnSpPr>
        <p:spPr>
          <a:xfrm>
            <a:off x="4028844" y="2571382"/>
            <a:ext cx="475731" cy="575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40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t=3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28845" y="4173078"/>
            <a:ext cx="440993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4/14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2/14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d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e</a:t>
            </a:r>
            <a:r>
              <a:rPr lang="en-US" sz="1350" dirty="0"/>
              <a:t>= 2/14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878905" y="2262727"/>
            <a:ext cx="299876" cy="308654"/>
          </a:xfrm>
          <a:prstGeom prst="ellipse">
            <a:avLst/>
          </a:prstGeom>
          <a:solidFill>
            <a:srgbClr val="B7DEE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e</a:t>
            </a:r>
          </a:p>
        </p:txBody>
      </p:sp>
      <p:cxnSp>
        <p:nvCxnSpPr>
          <p:cNvPr id="13" name="Straight Connector 12"/>
          <p:cNvCxnSpPr>
            <a:stCxn id="16" idx="5"/>
            <a:endCxn id="4" idx="1"/>
          </p:cNvCxnSpPr>
          <p:nvPr/>
        </p:nvCxnSpPr>
        <p:spPr>
          <a:xfrm>
            <a:off x="4134866" y="2526179"/>
            <a:ext cx="1648948" cy="413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6" idx="4"/>
            <a:endCxn id="10" idx="1"/>
          </p:cNvCxnSpPr>
          <p:nvPr/>
        </p:nvCxnSpPr>
        <p:spPr>
          <a:xfrm>
            <a:off x="4028844" y="2571382"/>
            <a:ext cx="475731" cy="575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483938" y="1920479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498112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t=3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28845" y="4173078"/>
            <a:ext cx="440993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4/14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2/14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d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e</a:t>
            </a:r>
            <a:r>
              <a:rPr lang="en-US" sz="1350" dirty="0"/>
              <a:t>= 2/14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878905" y="2262727"/>
            <a:ext cx="299876" cy="308654"/>
          </a:xfrm>
          <a:prstGeom prst="ellipse">
            <a:avLst/>
          </a:prstGeom>
          <a:solidFill>
            <a:srgbClr val="B7DEE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e</a:t>
            </a:r>
          </a:p>
        </p:txBody>
      </p:sp>
      <p:cxnSp>
        <p:nvCxnSpPr>
          <p:cNvPr id="13" name="Straight Connector 12"/>
          <p:cNvCxnSpPr>
            <a:stCxn id="16" idx="5"/>
            <a:endCxn id="4" idx="1"/>
          </p:cNvCxnSpPr>
          <p:nvPr/>
        </p:nvCxnSpPr>
        <p:spPr>
          <a:xfrm>
            <a:off x="4134866" y="2526179"/>
            <a:ext cx="1648948" cy="413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6" idx="4"/>
            <a:endCxn id="10" idx="1"/>
          </p:cNvCxnSpPr>
          <p:nvPr/>
        </p:nvCxnSpPr>
        <p:spPr>
          <a:xfrm>
            <a:off x="4028844" y="2571382"/>
            <a:ext cx="475731" cy="575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483938" y="1920479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8" name="Straight Connector 17"/>
          <p:cNvCxnSpPr>
            <a:stCxn id="17" idx="4"/>
            <a:endCxn id="4" idx="0"/>
          </p:cNvCxnSpPr>
          <p:nvPr/>
        </p:nvCxnSpPr>
        <p:spPr>
          <a:xfrm>
            <a:off x="5633876" y="2229134"/>
            <a:ext cx="255960" cy="665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7" idx="5"/>
            <a:endCxn id="5" idx="1"/>
          </p:cNvCxnSpPr>
          <p:nvPr/>
        </p:nvCxnSpPr>
        <p:spPr>
          <a:xfrm>
            <a:off x="5739899" y="2183933"/>
            <a:ext cx="784427" cy="1108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503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FEE26-5FEE-B74B-A610-9C365F8FF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Quiz05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44CA-696E-6540-A772-D3C0E9417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276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Oval 3"/>
          <p:cNvSpPr/>
          <p:nvPr/>
        </p:nvSpPr>
        <p:spPr>
          <a:xfrm>
            <a:off x="5739898" y="2894368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6480409" y="3247117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6630346" y="2585714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7102" y="2127141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t=3</a:t>
            </a:r>
          </a:p>
        </p:txBody>
      </p:sp>
      <p:cxnSp>
        <p:nvCxnSpPr>
          <p:cNvPr id="9" name="Straight Connector 8"/>
          <p:cNvCxnSpPr>
            <a:stCxn id="4" idx="7"/>
            <a:endCxn id="6" idx="2"/>
          </p:cNvCxnSpPr>
          <p:nvPr/>
        </p:nvCxnSpPr>
        <p:spPr>
          <a:xfrm flipV="1">
            <a:off x="5995859" y="2740041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5"/>
            <a:endCxn id="5" idx="2"/>
          </p:cNvCxnSpPr>
          <p:nvPr/>
        </p:nvCxnSpPr>
        <p:spPr>
          <a:xfrm>
            <a:off x="5995859" y="3157822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6" idx="4"/>
            <a:endCxn id="5" idx="0"/>
          </p:cNvCxnSpPr>
          <p:nvPr/>
        </p:nvCxnSpPr>
        <p:spPr>
          <a:xfrm flipH="1">
            <a:off x="6630347" y="2894368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460659" y="3101609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28845" y="4173078"/>
            <a:ext cx="440993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</a:t>
            </a:r>
            <a:r>
              <a:rPr lang="en-US" sz="1350" baseline="-25000" dirty="0"/>
              <a:t>a</a:t>
            </a:r>
            <a:r>
              <a:rPr lang="en-US" sz="1350" dirty="0"/>
              <a:t>= 4/14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b</a:t>
            </a:r>
            <a:r>
              <a:rPr lang="en-US" sz="1350" dirty="0"/>
              <a:t> = 2/14</a:t>
            </a:r>
          </a:p>
          <a:p>
            <a:r>
              <a:rPr lang="en-US" sz="1350" dirty="0"/>
              <a:t>p</a:t>
            </a:r>
            <a:r>
              <a:rPr lang="en-US" sz="1350" baseline="-25000" dirty="0"/>
              <a:t>c 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d</a:t>
            </a:r>
            <a:r>
              <a:rPr lang="en-US" sz="1350" dirty="0"/>
              <a:t>= 3/14</a:t>
            </a:r>
          </a:p>
          <a:p>
            <a:r>
              <a:rPr lang="en-US" sz="1350" dirty="0" err="1"/>
              <a:t>p</a:t>
            </a:r>
            <a:r>
              <a:rPr lang="en-US" sz="1350" baseline="-25000" dirty="0" err="1"/>
              <a:t>e</a:t>
            </a:r>
            <a:r>
              <a:rPr lang="en-US" sz="1350" dirty="0"/>
              <a:t>= 2/14</a:t>
            </a:r>
          </a:p>
        </p:txBody>
      </p:sp>
      <p:cxnSp>
        <p:nvCxnSpPr>
          <p:cNvPr id="12" name="Straight Connector 11"/>
          <p:cNvCxnSpPr>
            <a:stCxn id="10" idx="6"/>
            <a:endCxn id="4" idx="2"/>
          </p:cNvCxnSpPr>
          <p:nvPr/>
        </p:nvCxnSpPr>
        <p:spPr>
          <a:xfrm flipV="1">
            <a:off x="4760534" y="3048697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5"/>
            <a:endCxn id="5" idx="2"/>
          </p:cNvCxnSpPr>
          <p:nvPr/>
        </p:nvCxnSpPr>
        <p:spPr>
          <a:xfrm>
            <a:off x="4716619" y="3365062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878905" y="2262727"/>
            <a:ext cx="299876" cy="308654"/>
          </a:xfrm>
          <a:prstGeom prst="ellipse">
            <a:avLst/>
          </a:prstGeom>
          <a:solidFill>
            <a:srgbClr val="B7DEE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e</a:t>
            </a:r>
          </a:p>
        </p:txBody>
      </p:sp>
      <p:cxnSp>
        <p:nvCxnSpPr>
          <p:cNvPr id="13" name="Straight Connector 12"/>
          <p:cNvCxnSpPr>
            <a:stCxn id="16" idx="5"/>
            <a:endCxn id="4" idx="1"/>
          </p:cNvCxnSpPr>
          <p:nvPr/>
        </p:nvCxnSpPr>
        <p:spPr>
          <a:xfrm>
            <a:off x="4134866" y="2526179"/>
            <a:ext cx="1648948" cy="413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6" idx="4"/>
            <a:endCxn id="10" idx="1"/>
          </p:cNvCxnSpPr>
          <p:nvPr/>
        </p:nvCxnSpPr>
        <p:spPr>
          <a:xfrm>
            <a:off x="4028844" y="2571382"/>
            <a:ext cx="475731" cy="575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483938" y="1920479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8" name="Straight Connector 17"/>
          <p:cNvCxnSpPr>
            <a:stCxn id="17" idx="4"/>
            <a:endCxn id="4" idx="0"/>
          </p:cNvCxnSpPr>
          <p:nvPr/>
        </p:nvCxnSpPr>
        <p:spPr>
          <a:xfrm>
            <a:off x="5633876" y="2229134"/>
            <a:ext cx="255960" cy="665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7" idx="5"/>
            <a:endCxn id="5" idx="1"/>
          </p:cNvCxnSpPr>
          <p:nvPr/>
        </p:nvCxnSpPr>
        <p:spPr>
          <a:xfrm>
            <a:off x="5739899" y="2183933"/>
            <a:ext cx="784427" cy="1108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480410" y="4058435"/>
            <a:ext cx="39869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Which node looks like it is becoming a hub?</a:t>
            </a:r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49462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iClicker</a:t>
            </a:r>
            <a:r>
              <a:rPr lang="en-US" dirty="0">
                <a:solidFill>
                  <a:srgbClr val="FFFFFF"/>
                </a:solidFill>
              </a:rPr>
              <a:t>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the probability of linking to a at t=4?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981200" y="2831986"/>
          <a:ext cx="7955096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25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(A) 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(D) 5/9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(B) 2/3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(E)</a:t>
                      </a:r>
                      <a:r>
                        <a:rPr lang="en-US" sz="2000" baseline="0" dirty="0"/>
                        <a:t> 10/19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(C) 5/18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B4E17B1E-D014-CC4D-8AFF-53A773A9EFFB}"/>
              </a:ext>
            </a:extLst>
          </p:cNvPr>
          <p:cNvSpPr/>
          <p:nvPr/>
        </p:nvSpPr>
        <p:spPr>
          <a:xfrm>
            <a:off x="6514339" y="5647322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1FEF7B-4F46-9549-BD6A-D81E3B95D074}"/>
              </a:ext>
            </a:extLst>
          </p:cNvPr>
          <p:cNvSpPr/>
          <p:nvPr/>
        </p:nvSpPr>
        <p:spPr>
          <a:xfrm>
            <a:off x="7254850" y="6000071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1AA18A-0D7E-7844-B5BD-9604C696A20B}"/>
              </a:ext>
            </a:extLst>
          </p:cNvPr>
          <p:cNvSpPr/>
          <p:nvPr/>
        </p:nvSpPr>
        <p:spPr>
          <a:xfrm>
            <a:off x="7404787" y="5338668"/>
            <a:ext cx="299876" cy="308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7968B-05C9-E246-A8DA-23323C08C8DF}"/>
              </a:ext>
            </a:extLst>
          </p:cNvPr>
          <p:cNvCxnSpPr>
            <a:stCxn id="5" idx="7"/>
            <a:endCxn id="7" idx="2"/>
          </p:cNvCxnSpPr>
          <p:nvPr/>
        </p:nvCxnSpPr>
        <p:spPr>
          <a:xfrm flipV="1">
            <a:off x="6770300" y="5492995"/>
            <a:ext cx="634489" cy="1995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39509E-7C0E-7F43-A95E-2F4436E40DF9}"/>
              </a:ext>
            </a:extLst>
          </p:cNvPr>
          <p:cNvCxnSpPr>
            <a:stCxn id="5" idx="5"/>
            <a:endCxn id="6" idx="2"/>
          </p:cNvCxnSpPr>
          <p:nvPr/>
        </p:nvCxnSpPr>
        <p:spPr>
          <a:xfrm>
            <a:off x="6770300" y="5910776"/>
            <a:ext cx="484551" cy="2436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8D8535-F66C-544E-AB71-B1CB64944127}"/>
              </a:ext>
            </a:extLst>
          </p:cNvPr>
          <p:cNvCxnSpPr>
            <a:stCxn id="7" idx="4"/>
            <a:endCxn id="6" idx="0"/>
          </p:cNvCxnSpPr>
          <p:nvPr/>
        </p:nvCxnSpPr>
        <p:spPr>
          <a:xfrm flipH="1">
            <a:off x="7404788" y="5647322"/>
            <a:ext cx="149938" cy="3527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1B5A903-CFBC-8642-942A-F17AF2FE8D44}"/>
              </a:ext>
            </a:extLst>
          </p:cNvPr>
          <p:cNvSpPr/>
          <p:nvPr/>
        </p:nvSpPr>
        <p:spPr>
          <a:xfrm>
            <a:off x="5235100" y="5854563"/>
            <a:ext cx="299876" cy="30865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25AA74-CEB4-A843-B778-37A278A9539B}"/>
              </a:ext>
            </a:extLst>
          </p:cNvPr>
          <p:cNvCxnSpPr>
            <a:stCxn id="11" idx="6"/>
            <a:endCxn id="5" idx="2"/>
          </p:cNvCxnSpPr>
          <p:nvPr/>
        </p:nvCxnSpPr>
        <p:spPr>
          <a:xfrm flipV="1">
            <a:off x="5534975" y="5801651"/>
            <a:ext cx="979364" cy="2072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AE77263-AFEA-7147-8D22-934FE4122C8C}"/>
              </a:ext>
            </a:extLst>
          </p:cNvPr>
          <p:cNvCxnSpPr>
            <a:stCxn id="11" idx="5"/>
            <a:endCxn id="6" idx="2"/>
          </p:cNvCxnSpPr>
          <p:nvPr/>
        </p:nvCxnSpPr>
        <p:spPr>
          <a:xfrm>
            <a:off x="5491060" y="6118016"/>
            <a:ext cx="1763790" cy="3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EA71D3F-1B6A-6342-9E57-2A62C60D4567}"/>
              </a:ext>
            </a:extLst>
          </p:cNvPr>
          <p:cNvSpPr/>
          <p:nvPr/>
        </p:nvSpPr>
        <p:spPr>
          <a:xfrm>
            <a:off x="4653346" y="5015681"/>
            <a:ext cx="299876" cy="308654"/>
          </a:xfrm>
          <a:prstGeom prst="ellipse">
            <a:avLst/>
          </a:prstGeom>
          <a:solidFill>
            <a:srgbClr val="B7DEE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07C449-02F4-1545-A870-428225A48236}"/>
              </a:ext>
            </a:extLst>
          </p:cNvPr>
          <p:cNvCxnSpPr>
            <a:stCxn id="14" idx="5"/>
            <a:endCxn id="5" idx="1"/>
          </p:cNvCxnSpPr>
          <p:nvPr/>
        </p:nvCxnSpPr>
        <p:spPr>
          <a:xfrm>
            <a:off x="4909307" y="5279133"/>
            <a:ext cx="1648948" cy="413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B1A0BA7-9649-124D-ADF6-6C8DD96B7DCB}"/>
              </a:ext>
            </a:extLst>
          </p:cNvPr>
          <p:cNvCxnSpPr>
            <a:stCxn id="14" idx="4"/>
            <a:endCxn id="11" idx="1"/>
          </p:cNvCxnSpPr>
          <p:nvPr/>
        </p:nvCxnSpPr>
        <p:spPr>
          <a:xfrm>
            <a:off x="4803285" y="5324336"/>
            <a:ext cx="475731" cy="575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18ED2D8-AB98-6441-A7B1-5F6CC0F14DD2}"/>
              </a:ext>
            </a:extLst>
          </p:cNvPr>
          <p:cNvSpPr/>
          <p:nvPr/>
        </p:nvSpPr>
        <p:spPr>
          <a:xfrm>
            <a:off x="6258379" y="4673433"/>
            <a:ext cx="299876" cy="30865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rgbClr val="000000"/>
                </a:solidFill>
              </a:rPr>
              <a:t>f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5C60AE-3402-784D-A780-D7F2FAAACFBD}"/>
              </a:ext>
            </a:extLst>
          </p:cNvPr>
          <p:cNvCxnSpPr>
            <a:stCxn id="17" idx="4"/>
            <a:endCxn id="5" idx="0"/>
          </p:cNvCxnSpPr>
          <p:nvPr/>
        </p:nvCxnSpPr>
        <p:spPr>
          <a:xfrm>
            <a:off x="6408317" y="4982088"/>
            <a:ext cx="255960" cy="665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AC2C60-143E-F147-8048-98575353F1B5}"/>
              </a:ext>
            </a:extLst>
          </p:cNvPr>
          <p:cNvCxnSpPr>
            <a:stCxn id="17" idx="5"/>
            <a:endCxn id="6" idx="1"/>
          </p:cNvCxnSpPr>
          <p:nvPr/>
        </p:nvCxnSpPr>
        <p:spPr>
          <a:xfrm>
            <a:off x="6514340" y="4936887"/>
            <a:ext cx="784427" cy="1108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F8B471F-23C2-954A-9976-57FC2472C359}"/>
              </a:ext>
            </a:extLst>
          </p:cNvPr>
          <p:cNvSpPr txBox="1"/>
          <p:nvPr/>
        </p:nvSpPr>
        <p:spPr>
          <a:xfrm>
            <a:off x="8094215" y="4935106"/>
            <a:ext cx="1481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i="1" dirty="0"/>
              <a:t>m</a:t>
            </a:r>
            <a:r>
              <a:rPr lang="en-US" sz="1350" i="1" baseline="-25000" dirty="0"/>
              <a:t>0</a:t>
            </a:r>
            <a:r>
              <a:rPr lang="en-US" sz="1350" i="1" dirty="0"/>
              <a:t> = 3</a:t>
            </a:r>
          </a:p>
          <a:p>
            <a:r>
              <a:rPr lang="en-US" sz="1350" i="1" dirty="0"/>
              <a:t>m = 2</a:t>
            </a:r>
          </a:p>
          <a:p>
            <a:endParaRPr lang="en-US" sz="1350" i="1" dirty="0"/>
          </a:p>
          <a:p>
            <a:r>
              <a:rPr lang="en-US" sz="1350" i="1" dirty="0"/>
              <a:t>t=4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320ABEF-47DE-7D40-98E0-933A52BAA915}"/>
              </a:ext>
            </a:extLst>
          </p:cNvPr>
          <p:cNvSpPr/>
          <p:nvPr/>
        </p:nvSpPr>
        <p:spPr>
          <a:xfrm>
            <a:off x="7148828" y="4396742"/>
            <a:ext cx="299876" cy="30865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355622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524000" y="723900"/>
            <a:ext cx="9144000" cy="419100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000" b="1" dirty="0">
                <a:solidFill>
                  <a:srgbClr val="FFFFFF"/>
                </a:solidFill>
                <a:latin typeface="Trajan Pro"/>
                <a:ea typeface="Helvetica" pitchFamily="36" charset="0"/>
                <a:cs typeface="Trajan Pro"/>
              </a:rPr>
              <a:t>Section 4				Linearized Chord Diagram</a:t>
            </a:r>
            <a:endParaRPr lang="en-US" sz="1600" dirty="0">
              <a:solidFill>
                <a:srgbClr val="FFFFFF"/>
              </a:solidFill>
              <a:latin typeface="Trajan Pro"/>
              <a:cs typeface="Trajan Pro"/>
            </a:endParaRPr>
          </a:p>
          <a:p>
            <a:pPr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</a:endParaRPr>
          </a:p>
          <a:p>
            <a:pPr lvl="0">
              <a:spcBef>
                <a:spcPct val="20000"/>
              </a:spcBef>
            </a:pPr>
            <a:endParaRPr lang="en-US" sz="1600" b="1" dirty="0">
              <a:solidFill>
                <a:srgbClr val="FFFFFF"/>
              </a:solidFill>
              <a:latin typeface="Helvetica" pitchFamily="36" charset="0"/>
              <a:ea typeface="Helvetica" pitchFamily="36" charset="0"/>
              <a:cs typeface="Helvetica" pitchFamily="36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 flipH="1">
            <a:off x="4343402" y="723901"/>
            <a:ext cx="45719" cy="4191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endParaRPr lang="en-US" sz="1600" b="1" dirty="0">
              <a:solidFill>
                <a:schemeClr val="bg1"/>
              </a:solidFill>
              <a:latin typeface="Helvetica" pitchFamily="36" charset="0"/>
              <a:ea typeface="Helvetica" pitchFamily="36" charset="0"/>
              <a:cs typeface="Helvetica" pitchFamily="3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708150"/>
            <a:ext cx="4854864" cy="23939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300" y="1143000"/>
            <a:ext cx="2451100" cy="51334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9620" y="4813301"/>
            <a:ext cx="2621281" cy="100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51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pPr algn="l"/>
            <a:r>
              <a:rPr lang="en-US" dirty="0"/>
              <a:t>Question of the 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>
                <a:solidFill>
                  <a:srgbClr val="1A1A1A"/>
                </a:solidFill>
                <a:latin typeface="GillSans"/>
              </a:rPr>
              <a:t>Why does the random network model of </a:t>
            </a:r>
            <a:r>
              <a:rPr lang="en-US" dirty="0" err="1"/>
              <a:t>Erdős</a:t>
            </a:r>
            <a:r>
              <a:rPr lang="en-US" dirty="0"/>
              <a:t> and </a:t>
            </a:r>
            <a:r>
              <a:rPr lang="en-US" dirty="0" err="1"/>
              <a:t>Rényi</a:t>
            </a:r>
            <a:r>
              <a:rPr lang="en-US" dirty="0"/>
              <a:t> fail to reproduce </a:t>
            </a:r>
            <a:r>
              <a:rPr lang="en-US" dirty="0">
                <a:solidFill>
                  <a:srgbClr val="1A1A1A"/>
                </a:solidFill>
                <a:latin typeface="GillSans"/>
              </a:rPr>
              <a:t>the hubs and the power laws observed in many real networks? </a:t>
            </a:r>
          </a:p>
        </p:txBody>
      </p:sp>
    </p:spTree>
    <p:extLst>
      <p:ext uri="{BB962C8B-B14F-4D97-AF65-F5344CB8AC3E}">
        <p14:creationId xmlns:p14="http://schemas.microsoft.com/office/powerpoint/2010/main" val="1480381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89B7-AFDA-3A49-BF38-5BEBE0A27F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Class Activity: Lab02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7D5F6-FF76-0542-A5CE-94774BB2B6A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>
            <a:normAutofit/>
          </a:bodyPr>
          <a:lstStyle/>
          <a:p>
            <a:r>
              <a:rPr lang="en-US" dirty="0"/>
              <a:t>Brainstorm modifications to the basic BA model:</a:t>
            </a:r>
          </a:p>
          <a:p>
            <a:pPr lvl="1"/>
            <a:r>
              <a:rPr lang="en-US" dirty="0"/>
              <a:t>Modification of inputs?</a:t>
            </a:r>
          </a:p>
          <a:p>
            <a:pPr lvl="2"/>
            <a:r>
              <a:rPr lang="en-US" dirty="0"/>
              <a:t>N, m</a:t>
            </a:r>
          </a:p>
          <a:p>
            <a:pPr lvl="1"/>
            <a:r>
              <a:rPr lang="en-US" dirty="0"/>
              <a:t>New inputs?</a:t>
            </a:r>
          </a:p>
          <a:p>
            <a:pPr lvl="1"/>
            <a:r>
              <a:rPr lang="en-US" dirty="0"/>
              <a:t>Different growth model?</a:t>
            </a:r>
          </a:p>
          <a:p>
            <a:pPr lvl="1"/>
            <a:r>
              <a:rPr lang="en-US" dirty="0"/>
              <a:t>Different preferential attachment model?</a:t>
            </a:r>
          </a:p>
          <a:p>
            <a:pPr lvl="1"/>
            <a:r>
              <a:rPr lang="en-US" dirty="0"/>
              <a:t>Different assumptions about starting points?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KEEP GROWTH AND </a:t>
            </a:r>
          </a:p>
          <a:p>
            <a:pPr marL="0" indent="0" algn="ctr">
              <a:buNone/>
            </a:pPr>
            <a:r>
              <a:rPr lang="en-US" dirty="0"/>
              <a:t>PREFERENTIAL ATTACHMENT COMPONENTS!</a:t>
            </a:r>
          </a:p>
        </p:txBody>
      </p:sp>
    </p:spTree>
    <p:extLst>
      <p:ext uri="{BB962C8B-B14F-4D97-AF65-F5344CB8AC3E}">
        <p14:creationId xmlns:p14="http://schemas.microsoft.com/office/powerpoint/2010/main" val="3388850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78A142-E8B7-6B49-8B0B-F5BA124DFE2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959350"/>
            <a:ext cx="7772400" cy="1463675"/>
          </a:xfrm>
        </p:spPr>
        <p:txBody>
          <a:bodyPr/>
          <a:lstStyle/>
          <a:p>
            <a:pPr algn="l"/>
            <a:r>
              <a:rPr lang="en-US" dirty="0"/>
              <a:t>10 minute Break: Be Back by 6:??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96660-A22F-5746-973C-38C0FC266EB6}"/>
              </a:ext>
            </a:extLst>
          </p:cNvPr>
          <p:cNvSpPr txBox="1"/>
          <p:nvPr/>
        </p:nvSpPr>
        <p:spPr>
          <a:xfrm>
            <a:off x="2068436" y="849236"/>
            <a:ext cx="9220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Next up: </a:t>
            </a:r>
            <a:r>
              <a:rPr lang="en-US" sz="2800" dirty="0" err="1"/>
              <a:t>Bianconi-Barabasi</a:t>
            </a:r>
            <a:r>
              <a:rPr lang="en-US" sz="2800" dirty="0"/>
              <a:t> &amp;</a:t>
            </a:r>
          </a:p>
          <a:p>
            <a:r>
              <a:rPr lang="en-US" sz="2800" dirty="0"/>
              <a:t>	Starting to implement Lab02 &amp;</a:t>
            </a:r>
          </a:p>
          <a:p>
            <a:r>
              <a:rPr lang="en-US" sz="2800" dirty="0"/>
              <a:t>		Grad Student Check-in</a:t>
            </a:r>
          </a:p>
        </p:txBody>
      </p:sp>
    </p:spTree>
    <p:extLst>
      <p:ext uri="{BB962C8B-B14F-4D97-AF65-F5344CB8AC3E}">
        <p14:creationId xmlns:p14="http://schemas.microsoft.com/office/powerpoint/2010/main" val="2011720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Reflecting Back on Real Networks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/>
              <a:t>WWW</a:t>
            </a:r>
          </a:p>
          <a:p>
            <a:pPr lvl="1"/>
            <a:r>
              <a:rPr lang="en-US" dirty="0"/>
              <a:t>By 2000, Google (a latecomer) became the WWW’s largest hub</a:t>
            </a:r>
          </a:p>
          <a:p>
            <a:pPr lvl="1"/>
            <a:r>
              <a:rPr lang="en-US" dirty="0"/>
              <a:t>By 2011, Facebook (an extremely latecomer)  became the WWW’s largest hub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81200" y="4816626"/>
            <a:ext cx="83603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5"/>
                </a:solidFill>
              </a:rPr>
              <a:t>Based on these facts, how does the BA model fall short of reality?</a:t>
            </a:r>
          </a:p>
        </p:txBody>
      </p:sp>
    </p:spTree>
    <p:extLst>
      <p:ext uri="{BB962C8B-B14F-4D97-AF65-F5344CB8AC3E}">
        <p14:creationId xmlns:p14="http://schemas.microsoft.com/office/powerpoint/2010/main" val="40329432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Introducing Fitness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/>
              <a:t>An intrinsic property that attracts links</a:t>
            </a:r>
          </a:p>
          <a:p>
            <a:pPr lvl="1"/>
            <a:r>
              <a:rPr lang="en-US" dirty="0"/>
              <a:t>Addictiveness/usefulness of a website</a:t>
            </a:r>
          </a:p>
          <a:p>
            <a:pPr lvl="1"/>
            <a:r>
              <a:rPr lang="en-US" dirty="0"/>
              <a:t>A charismatic person </a:t>
            </a:r>
          </a:p>
          <a:p>
            <a:pPr lvl="1"/>
            <a:r>
              <a:rPr lang="en-US" dirty="0"/>
              <a:t>Companies that engender strong loyalty</a:t>
            </a:r>
          </a:p>
          <a:p>
            <a:pPr lvl="1"/>
            <a:r>
              <a:rPr lang="en-US" dirty="0"/>
              <a:t>Other examples?</a:t>
            </a:r>
          </a:p>
        </p:txBody>
      </p:sp>
    </p:spTree>
    <p:extLst>
      <p:ext uri="{BB962C8B-B14F-4D97-AF65-F5344CB8AC3E}">
        <p14:creationId xmlns:p14="http://schemas.microsoft.com/office/powerpoint/2010/main" val="4083435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Fitness is Perceived by the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/>
              <a:t>Fitness is not based on any individual node, but on the collective perception of a node’s importance relative to other nodes</a:t>
            </a:r>
          </a:p>
          <a:p>
            <a:pPr lvl="1"/>
            <a:r>
              <a:rPr lang="en-US" dirty="0">
                <a:hlinkClick r:id="rId2"/>
              </a:rPr>
              <a:t>www.nau.edu</a:t>
            </a:r>
            <a:r>
              <a:rPr lang="en-US" dirty="0"/>
              <a:t> may be very important to nodes in the </a:t>
            </a:r>
            <a:r>
              <a:rPr lang="en-US" dirty="0">
                <a:hlinkClick r:id="rId2"/>
              </a:rPr>
              <a:t>www.nau.edu</a:t>
            </a:r>
            <a:r>
              <a:rPr lang="en-US" dirty="0"/>
              <a:t> domain, but not to most other web pages</a:t>
            </a:r>
          </a:p>
          <a:p>
            <a:pPr lvl="1"/>
            <a:r>
              <a:rPr lang="en-US" dirty="0"/>
              <a:t>A person may be very important in their social circle, but not to the larger social network</a:t>
            </a:r>
          </a:p>
        </p:txBody>
      </p:sp>
    </p:spTree>
    <p:extLst>
      <p:ext uri="{BB962C8B-B14F-4D97-AF65-F5344CB8AC3E}">
        <p14:creationId xmlns:p14="http://schemas.microsoft.com/office/powerpoint/2010/main" val="881075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Fitness Dictates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Preferential Attachment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>
                <a:hlinkClick r:id="rId3"/>
              </a:rPr>
              <a:t>http://networksciencebook.com/chapter/6#bianconi-model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96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iClicker</a:t>
            </a:r>
            <a:r>
              <a:rPr lang="en-US" dirty="0">
                <a:solidFill>
                  <a:srgbClr val="FFFFFF"/>
                </a:solidFill>
              </a:rPr>
              <a:t>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a scale-free network?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014813"/>
              </p:ext>
            </p:extLst>
          </p:nvPr>
        </p:nvGraphicFramePr>
        <p:xfrm>
          <a:off x="996461" y="2822257"/>
          <a:ext cx="7955096" cy="3688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287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6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(A) Has an exponential distribution of 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(D) A network many short paths between node pairs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(B) Has a power law distribution of 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(E) A network where &lt;C</a:t>
                      </a:r>
                      <a:r>
                        <a:rPr lang="en-US" sz="3200" baseline="-25000" dirty="0"/>
                        <a:t>i</a:t>
                      </a:r>
                      <a:r>
                        <a:rPr lang="en-US" sz="3200" dirty="0"/>
                        <a:t>&gt; =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(C) Does not scale computationally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87060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 flipH="1">
            <a:off x="4343402" y="723901"/>
            <a:ext cx="45719" cy="4191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endParaRPr lang="en-US" sz="1600" b="1" dirty="0">
              <a:solidFill>
                <a:schemeClr val="bg1"/>
              </a:solidFill>
              <a:latin typeface="Helvetica" pitchFamily="36" charset="0"/>
              <a:ea typeface="Helvetica" pitchFamily="36" charset="0"/>
              <a:cs typeface="Helvetica" pitchFamily="3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20" y="571501"/>
            <a:ext cx="51109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6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Bianconi-Barabasi</a:t>
            </a:r>
            <a:r>
              <a:rPr lang="en-US" dirty="0">
                <a:solidFill>
                  <a:srgbClr val="FFFFFF"/>
                </a:solidFill>
              </a:rPr>
              <a:t>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b="1" dirty="0"/>
              <a:t>Initial: </a:t>
            </a:r>
            <a:r>
              <a:rPr lang="en-US" dirty="0"/>
              <a:t>Starts the same as BA</a:t>
            </a:r>
          </a:p>
          <a:p>
            <a:r>
              <a:rPr lang="en-US" b="1" dirty="0"/>
              <a:t>Growth: </a:t>
            </a:r>
            <a:r>
              <a:rPr lang="en-US" dirty="0"/>
              <a:t>At each interval, a node </a:t>
            </a:r>
            <a:r>
              <a:rPr lang="en-US" i="1" dirty="0"/>
              <a:t>j</a:t>
            </a:r>
            <a:r>
              <a:rPr lang="en-US" dirty="0"/>
              <a:t> with random fitness </a:t>
            </a:r>
            <a:r>
              <a:rPr lang="en-US" i="1" dirty="0" err="1"/>
              <a:t>η</a:t>
            </a:r>
            <a:r>
              <a:rPr lang="en-US" i="1" baseline="-25000" dirty="0" err="1"/>
              <a:t>j</a:t>
            </a:r>
            <a:r>
              <a:rPr lang="en-US" baseline="-25000" dirty="0"/>
              <a:t> </a:t>
            </a:r>
            <a:r>
              <a:rPr lang="en-US" dirty="0"/>
              <a:t>is added with </a:t>
            </a:r>
            <a:r>
              <a:rPr lang="en-US" i="1" dirty="0"/>
              <a:t>m</a:t>
            </a:r>
            <a:r>
              <a:rPr lang="en-US" dirty="0"/>
              <a:t> links.</a:t>
            </a:r>
          </a:p>
          <a:p>
            <a:r>
              <a:rPr lang="en-US" b="1" dirty="0"/>
              <a:t>Attachment: </a:t>
            </a:r>
            <a:r>
              <a:rPr lang="en-US" dirty="0"/>
              <a:t>Nodes are selected for attachment endpoints based on: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2837" y="4708791"/>
            <a:ext cx="1293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/>
                <a:cs typeface="Times New Roman"/>
              </a:rPr>
              <a:t>Π</a:t>
            </a:r>
            <a:r>
              <a:rPr lang="en-US" sz="2800" baseline="-25000" dirty="0" err="1">
                <a:latin typeface="Times New Roman"/>
                <a:cs typeface="Times New Roman"/>
              </a:rPr>
              <a:t>i</a:t>
            </a:r>
            <a:r>
              <a:rPr lang="en-US" sz="2800" dirty="0">
                <a:latin typeface="Times New Roman"/>
                <a:cs typeface="Times New Roman"/>
              </a:rPr>
              <a:t>  =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273273" y="4326057"/>
            <a:ext cx="1979621" cy="1514468"/>
            <a:chOff x="2749272" y="4524125"/>
            <a:chExt cx="1979621" cy="1514468"/>
          </a:xfrm>
        </p:grpSpPr>
        <p:sp>
          <p:nvSpPr>
            <p:cNvPr id="6" name="TextBox 5"/>
            <p:cNvSpPr txBox="1"/>
            <p:nvPr/>
          </p:nvSpPr>
          <p:spPr>
            <a:xfrm>
              <a:off x="2923205" y="4524125"/>
              <a:ext cx="16532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i="1" dirty="0" err="1">
                  <a:latin typeface="Times New Roman"/>
                  <a:cs typeface="Times New Roman"/>
                </a:rPr>
                <a:t>η</a:t>
              </a:r>
              <a:r>
                <a:rPr lang="en-US" sz="2800" i="1" baseline="-25000" dirty="0" err="1">
                  <a:latin typeface="Times New Roman"/>
                  <a:cs typeface="Times New Roman"/>
                </a:rPr>
                <a:t>i</a:t>
              </a:r>
              <a:r>
                <a:rPr lang="en-US" sz="2800" i="1" dirty="0">
                  <a:latin typeface="Times New Roman"/>
                  <a:cs typeface="Times New Roman"/>
                </a:rPr>
                <a:t> </a:t>
              </a:r>
              <a:r>
                <a:rPr lang="en-US" sz="2800" i="1" dirty="0" err="1">
                  <a:latin typeface="Times New Roman"/>
                  <a:cs typeface="Times New Roman"/>
                </a:rPr>
                <a:t>k</a:t>
              </a:r>
              <a:r>
                <a:rPr lang="en-US" sz="2800" i="1" baseline="-25000" dirty="0" err="1">
                  <a:latin typeface="Times New Roman"/>
                  <a:cs typeface="Times New Roman"/>
                </a:rPr>
                <a:t>i</a:t>
              </a:r>
              <a:endParaRPr lang="en-US" sz="2800" i="1" dirty="0">
                <a:latin typeface="Times New Roman"/>
                <a:cs typeface="Times New Roman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2749272" y="5115263"/>
              <a:ext cx="1979621" cy="923330"/>
              <a:chOff x="2749272" y="5115263"/>
              <a:chExt cx="1979621" cy="923330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3075605" y="5115263"/>
                <a:ext cx="165328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i="1" dirty="0" err="1">
                    <a:latin typeface="Times New Roman"/>
                    <a:cs typeface="Times New Roman"/>
                  </a:rPr>
                  <a:t>η</a:t>
                </a:r>
                <a:r>
                  <a:rPr lang="en-US" sz="2800" i="1" baseline="-25000" dirty="0" err="1">
                    <a:latin typeface="Times New Roman"/>
                    <a:cs typeface="Times New Roman"/>
                  </a:rPr>
                  <a:t>j</a:t>
                </a:r>
                <a:r>
                  <a:rPr lang="en-US" sz="2800" i="1" dirty="0">
                    <a:latin typeface="Times New Roman"/>
                    <a:cs typeface="Times New Roman"/>
                  </a:rPr>
                  <a:t> </a:t>
                </a:r>
                <a:r>
                  <a:rPr lang="en-US" sz="2800" i="1" dirty="0" err="1">
                    <a:latin typeface="Times New Roman"/>
                    <a:cs typeface="Times New Roman"/>
                  </a:rPr>
                  <a:t>k</a:t>
                </a:r>
                <a:r>
                  <a:rPr lang="en-US" sz="2800" i="1" baseline="-25000" dirty="0" err="1">
                    <a:latin typeface="Times New Roman"/>
                    <a:cs typeface="Times New Roman"/>
                  </a:rPr>
                  <a:t>j</a:t>
                </a:r>
                <a:endParaRPr lang="en-US" sz="2800" i="1" dirty="0">
                  <a:latin typeface="Times New Roman"/>
                  <a:cs typeface="Times New Roman"/>
                </a:endParaRPr>
              </a:p>
            </p:txBody>
          </p:sp>
          <p:graphicFrame>
            <p:nvGraphicFramePr>
              <p:cNvPr id="8" name="Object 7"/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2749272" y="5115263"/>
              <a:ext cx="652665" cy="65266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651" name="Equation" r:id="rId4" imgW="279400" imgH="279400" progId="Equation.3">
                      <p:embed/>
                    </p:oleObj>
                  </mc:Choice>
                  <mc:Fallback>
                    <p:oleObj name="Equation" r:id="rId4" imgW="279400" imgH="279400" progId="Equation.3">
                      <p:embed/>
                      <p:pic>
                        <p:nvPicPr>
                          <p:cNvPr id="8" name="Object 7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2749272" y="5115263"/>
                            <a:ext cx="652665" cy="65266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9" name="TextBox 8"/>
              <p:cNvSpPr txBox="1"/>
              <p:nvPr/>
            </p:nvSpPr>
            <p:spPr>
              <a:xfrm>
                <a:off x="2863303" y="5638483"/>
                <a:ext cx="6526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i="1" dirty="0">
                    <a:latin typeface="Times New Roman"/>
                    <a:cs typeface="Times New Roman"/>
                  </a:rPr>
                  <a:t>j</a:t>
                </a:r>
              </a:p>
            </p:txBody>
          </p:sp>
        </p:grpSp>
        <p:cxnSp>
          <p:nvCxnSpPr>
            <p:cNvPr id="11" name="Straight Connector 10"/>
            <p:cNvCxnSpPr/>
            <p:nvPr/>
          </p:nvCxnSpPr>
          <p:spPr>
            <a:xfrm>
              <a:off x="2749272" y="5083291"/>
              <a:ext cx="1503751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53523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Degree Growth</a:t>
            </a:r>
          </a:p>
        </p:txBody>
      </p:sp>
      <p:pic>
        <p:nvPicPr>
          <p:cNvPr id="4" name="Content Placeholder 3" descr="degree_growth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025" r="-22025"/>
          <a:stretch>
            <a:fillRect/>
          </a:stretch>
        </p:blipFill>
        <p:spPr>
          <a:xfrm>
            <a:off x="0" y="2286000"/>
            <a:ext cx="9720263" cy="4022725"/>
          </a:xfrm>
        </p:spPr>
      </p:pic>
    </p:spTree>
    <p:extLst>
      <p:ext uri="{BB962C8B-B14F-4D97-AF65-F5344CB8AC3E}">
        <p14:creationId xmlns:p14="http://schemas.microsoft.com/office/powerpoint/2010/main" val="38444794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Fitness Distributions in Real Networks</a:t>
            </a:r>
          </a:p>
        </p:txBody>
      </p:sp>
      <p:pic>
        <p:nvPicPr>
          <p:cNvPr id="4" name="Content Placeholder 3" descr="fitness_real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896" r="-48896"/>
          <a:stretch>
            <a:fillRect/>
          </a:stretch>
        </p:blipFill>
        <p:spPr>
          <a:xfrm>
            <a:off x="0" y="2286000"/>
            <a:ext cx="9720263" cy="4022725"/>
          </a:xfrm>
        </p:spPr>
      </p:pic>
    </p:spTree>
    <p:extLst>
      <p:ext uri="{BB962C8B-B14F-4D97-AF65-F5344CB8AC3E}">
        <p14:creationId xmlns:p14="http://schemas.microsoft.com/office/powerpoint/2010/main" val="1014204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does topology depend on </a:t>
            </a:r>
            <a:r>
              <a:rPr lang="en-US" i="1" dirty="0">
                <a:solidFill>
                  <a:srgbClr val="FFFFFF"/>
                </a:solidFill>
              </a:rPr>
              <a:t>p()</a:t>
            </a:r>
            <a:r>
              <a:rPr lang="en-US" dirty="0">
                <a:solidFill>
                  <a:srgbClr val="FFFFFF"/>
                </a:solidFill>
              </a:rPr>
              <a:t>?</a:t>
            </a:r>
          </a:p>
        </p:txBody>
      </p:sp>
      <p:pic>
        <p:nvPicPr>
          <p:cNvPr id="4" name="Content Placeholder 3" descr="bianconi-barabasi_bose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096" r="-29096"/>
          <a:stretch>
            <a:fillRect/>
          </a:stretch>
        </p:blipFill>
        <p:spPr>
          <a:xfrm>
            <a:off x="0" y="2286000"/>
            <a:ext cx="9720263" cy="4022725"/>
          </a:xfrm>
        </p:spPr>
      </p:pic>
    </p:spTree>
    <p:extLst>
      <p:ext uri="{BB962C8B-B14F-4D97-AF65-F5344CB8AC3E}">
        <p14:creationId xmlns:p14="http://schemas.microsoft.com/office/powerpoint/2010/main" val="8540172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Bose and </a:t>
            </a:r>
            <a:r>
              <a:rPr lang="en-US" dirty="0" err="1">
                <a:solidFill>
                  <a:srgbClr val="FFFFFF"/>
                </a:solidFill>
              </a:rPr>
              <a:t>Bianconi-Barbasi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Content Placeholder 3" descr="bose_fermi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178" r="-37178"/>
          <a:stretch>
            <a:fillRect/>
          </a:stretch>
        </p:blipFill>
        <p:spPr>
          <a:xfrm>
            <a:off x="0" y="2286000"/>
            <a:ext cx="9720263" cy="4022725"/>
          </a:xfrm>
        </p:spPr>
      </p:pic>
      <p:sp>
        <p:nvSpPr>
          <p:cNvPr id="5" name="Rectangle 4"/>
          <p:cNvSpPr/>
          <p:nvPr/>
        </p:nvSpPr>
        <p:spPr>
          <a:xfrm>
            <a:off x="5094243" y="4304826"/>
            <a:ext cx="2455971" cy="20129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796066" y="4433213"/>
            <a:ext cx="1582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Bose-Einstein</a:t>
            </a:r>
          </a:p>
          <a:p>
            <a:r>
              <a:rPr lang="en-US" dirty="0"/>
              <a:t>Condensate</a:t>
            </a:r>
          </a:p>
          <a:p>
            <a:r>
              <a:rPr lang="en-US" i="1" dirty="0"/>
              <a:t>(node(s) with highest fitness take all)</a:t>
            </a:r>
          </a:p>
        </p:txBody>
      </p:sp>
    </p:spTree>
    <p:extLst>
      <p:ext uri="{BB962C8B-B14F-4D97-AF65-F5344CB8AC3E}">
        <p14:creationId xmlns:p14="http://schemas.microsoft.com/office/powerpoint/2010/main" val="980023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Bose-Einstein Condensation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/>
              <a:t>Show video 6.2</a:t>
            </a:r>
          </a:p>
          <a:p>
            <a:r>
              <a:rPr lang="en-US" dirty="0">
                <a:hlinkClick r:id="rId2"/>
              </a:rPr>
              <a:t>http://networksciencebook.com/chapter/6#bose-einstein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939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Inducing Bose-Einstein Condensation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Fitness distribution that induces Bose-Einstein Condensation is: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mr-IN" dirty="0">
                <a:latin typeface="Times New Roman" panose="02020603050405020304" pitchFamily="18" charset="0"/>
              </a:rPr>
              <a:t>ρ(η)=(1−ζ)(1−η)</a:t>
            </a:r>
            <a:r>
              <a:rPr lang="mr-IN" baseline="30000" dirty="0">
                <a:latin typeface="Times New Roman" panose="02020603050405020304" pitchFamily="18" charset="0"/>
              </a:rPr>
              <a:t>ζ</a:t>
            </a:r>
            <a:endParaRPr 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Where </a:t>
            </a:r>
            <a:r>
              <a:rPr lang="mr-IN" dirty="0">
                <a:latin typeface="Times New Roman" panose="02020603050405020304" pitchFamily="18" charset="0"/>
              </a:rPr>
              <a:t>ζ</a:t>
            </a:r>
            <a:r>
              <a:rPr lang="en-US" dirty="0"/>
              <a:t> can be adjusted to  induce the condensation effect.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</a:t>
            </a:r>
            <a:r>
              <a:rPr lang="mr-IN" dirty="0"/>
              <a:t>ρ(η)</a:t>
            </a:r>
            <a:r>
              <a:rPr lang="en-US" dirty="0"/>
              <a:t> follows a uniform distribution, a scale-free network emerges</a:t>
            </a:r>
            <a:r>
              <a:rPr lang="mr-IN" dirty="0"/>
              <a:t>…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446767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Example</a:t>
            </a:r>
          </a:p>
        </p:txBody>
      </p:sp>
      <p:pic>
        <p:nvPicPr>
          <p:cNvPr id="4" name="Content Placeholder 3" descr="bose_exponent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" r="187"/>
          <a:stretch/>
        </p:blipFill>
        <p:spPr>
          <a:xfrm>
            <a:off x="4182893" y="315920"/>
            <a:ext cx="5661497" cy="6364720"/>
          </a:xfrm>
        </p:spPr>
      </p:pic>
    </p:spTree>
    <p:extLst>
      <p:ext uri="{BB962C8B-B14F-4D97-AF65-F5344CB8AC3E}">
        <p14:creationId xmlns:p14="http://schemas.microsoft.com/office/powerpoint/2010/main" val="1284588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Example</a:t>
            </a:r>
          </a:p>
        </p:txBody>
      </p:sp>
      <p:pic>
        <p:nvPicPr>
          <p:cNvPr id="4" name="Content Placeholder 3" descr="bose_exponent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" r="187" b="50706"/>
          <a:stretch/>
        </p:blipFill>
        <p:spPr>
          <a:xfrm>
            <a:off x="1887166" y="585788"/>
            <a:ext cx="9771644" cy="5415095"/>
          </a:xfrm>
        </p:spPr>
      </p:pic>
    </p:spTree>
    <p:extLst>
      <p:ext uri="{BB962C8B-B14F-4D97-AF65-F5344CB8AC3E}">
        <p14:creationId xmlns:p14="http://schemas.microsoft.com/office/powerpoint/2010/main" val="284172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7BBE2-50DC-EE40-8468-36A69FC2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iClicker</a:t>
            </a:r>
            <a:r>
              <a:rPr lang="en-US" dirty="0"/>
              <a:t>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B9ABF-8490-DB4D-97CF-06F043913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network below represents a scale-free network?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8799A-5FA1-1343-BB97-CA8EFE3A8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674"/>
          <a:stretch/>
        </p:blipFill>
        <p:spPr>
          <a:xfrm>
            <a:off x="2847207" y="3141784"/>
            <a:ext cx="5781630" cy="21063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3422A4-7E12-664A-900B-3E5FA7D62278}"/>
              </a:ext>
            </a:extLst>
          </p:cNvPr>
          <p:cNvSpPr txBox="1"/>
          <p:nvPr/>
        </p:nvSpPr>
        <p:spPr>
          <a:xfrm>
            <a:off x="4486031" y="540939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31CA1-185B-E34F-A6A3-CE409C55272D}"/>
              </a:ext>
            </a:extLst>
          </p:cNvPr>
          <p:cNvSpPr txBox="1"/>
          <p:nvPr/>
        </p:nvSpPr>
        <p:spPr>
          <a:xfrm>
            <a:off x="7290988" y="54093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323297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Example</a:t>
            </a:r>
          </a:p>
        </p:txBody>
      </p:sp>
      <p:pic>
        <p:nvPicPr>
          <p:cNvPr id="4" name="Content Placeholder 3" descr="bose_exponent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" t="49141" r="187"/>
          <a:stretch/>
        </p:blipFill>
        <p:spPr>
          <a:xfrm>
            <a:off x="2070031" y="585788"/>
            <a:ext cx="9918797" cy="5671227"/>
          </a:xfrm>
        </p:spPr>
      </p:pic>
    </p:spTree>
    <p:extLst>
      <p:ext uri="{BB962C8B-B14F-4D97-AF65-F5344CB8AC3E}">
        <p14:creationId xmlns:p14="http://schemas.microsoft.com/office/powerpoint/2010/main" val="24228275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</p:spPr>
        <p:txBody>
          <a:bodyPr/>
          <a:lstStyle/>
          <a:p>
            <a:pPr algn="l"/>
            <a:r>
              <a:rPr lang="en-US" dirty="0"/>
              <a:t>Question of the 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r>
              <a:rPr lang="en-US" dirty="0">
                <a:solidFill>
                  <a:srgbClr val="1A1A1A"/>
                </a:solidFill>
                <a:latin typeface="GillSans"/>
              </a:rPr>
              <a:t>What does Bose-Einstein condensation mean in a network?</a:t>
            </a:r>
          </a:p>
        </p:txBody>
      </p:sp>
    </p:spTree>
    <p:extLst>
      <p:ext uri="{BB962C8B-B14F-4D97-AF65-F5344CB8AC3E}">
        <p14:creationId xmlns:p14="http://schemas.microsoft.com/office/powerpoint/2010/main" val="775273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9720263" cy="1498600"/>
          </a:xfrm>
          <a:solidFill>
            <a:srgbClr val="FF0000"/>
          </a:solidFill>
        </p:spPr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Bianconi-Barabasi</a:t>
            </a:r>
            <a:r>
              <a:rPr lang="en-US" dirty="0">
                <a:solidFill>
                  <a:srgbClr val="FFFFFF"/>
                </a:solidFill>
              </a:rPr>
              <a:t> in </a:t>
            </a:r>
            <a:r>
              <a:rPr lang="en-US" dirty="0" err="1">
                <a:solidFill>
                  <a:srgbClr val="FFFFFF"/>
                </a:solidFill>
              </a:rPr>
              <a:t>NetworkX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286000"/>
            <a:ext cx="9720263" cy="40227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would you implement it?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438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0C145-3FE3-0F44-8870-A024981FD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Lab02 Walkthrough &amp; Workshop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B3FC4-0D8A-A148-A068-BE38629E3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Grad students, if you could come to the front so we could chat about progress, that would be great.</a:t>
            </a:r>
          </a:p>
        </p:txBody>
      </p:sp>
    </p:spTree>
    <p:extLst>
      <p:ext uri="{BB962C8B-B14F-4D97-AF65-F5344CB8AC3E}">
        <p14:creationId xmlns:p14="http://schemas.microsoft.com/office/powerpoint/2010/main" val="404704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7BBE2-50DC-EE40-8468-36A69FC2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iClicker</a:t>
            </a:r>
            <a:r>
              <a:rPr lang="en-US" dirty="0"/>
              <a:t>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B9ABF-8490-DB4D-97CF-06F043913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distribution below represents a scale-free network?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3422A4-7E12-664A-900B-3E5FA7D62278}"/>
              </a:ext>
            </a:extLst>
          </p:cNvPr>
          <p:cNvSpPr txBox="1"/>
          <p:nvPr/>
        </p:nvSpPr>
        <p:spPr>
          <a:xfrm>
            <a:off x="4486031" y="5409396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A. Purple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31CA1-185B-E34F-A6A3-CE409C55272D}"/>
              </a:ext>
            </a:extLst>
          </p:cNvPr>
          <p:cNvSpPr txBox="1"/>
          <p:nvPr/>
        </p:nvSpPr>
        <p:spPr>
          <a:xfrm>
            <a:off x="7290988" y="5409396"/>
            <a:ext cx="995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B. Green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562062-6EE6-D747-AE69-5ED56BB32A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8" t="3328" b="47498"/>
          <a:stretch/>
        </p:blipFill>
        <p:spPr>
          <a:xfrm>
            <a:off x="4353169" y="2574442"/>
            <a:ext cx="2462498" cy="263378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1EAD16-2F10-CA47-9505-E57CFD78447E}"/>
              </a:ext>
            </a:extLst>
          </p:cNvPr>
          <p:cNvSpPr/>
          <p:nvPr/>
        </p:nvSpPr>
        <p:spPr>
          <a:xfrm>
            <a:off x="4939323" y="4134338"/>
            <a:ext cx="703385" cy="359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25E739-DCF3-9A47-B60A-20456E2C566D}"/>
              </a:ext>
            </a:extLst>
          </p:cNvPr>
          <p:cNvSpPr/>
          <p:nvPr/>
        </p:nvSpPr>
        <p:spPr>
          <a:xfrm>
            <a:off x="5103446" y="2829169"/>
            <a:ext cx="1340339" cy="2032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2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0502-9194-6947-8A09-ADB5B0D28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Random Graph Models SO Far…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FAAA8-FACF-7C47-BE86-34D1D0110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37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EA68-AB8C-F042-933B-FE9B65F9FAE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ER and WS models not scale-free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0B1D60-51CF-A449-BB6D-BDF127939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4AF941-0475-DA48-9585-D0FB980E58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81200" y="2717902"/>
            <a:ext cx="4040188" cy="2865235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A97E1DB-D53E-B543-9601-876583FB0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ER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D5FBAD1-DE63-504D-BD66-8E9D3C9F8D9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69026" y="2695062"/>
            <a:ext cx="4041775" cy="2910915"/>
          </a:xfrm>
        </p:spPr>
      </p:pic>
    </p:spTree>
    <p:extLst>
      <p:ext uri="{BB962C8B-B14F-4D97-AF65-F5344CB8AC3E}">
        <p14:creationId xmlns:p14="http://schemas.microsoft.com/office/powerpoint/2010/main" val="4160103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0" name="Text Box 32"/>
          <p:cNvSpPr txBox="1">
            <a:spLocks noChangeArrowheads="1"/>
          </p:cNvSpPr>
          <p:nvPr/>
        </p:nvSpPr>
        <p:spPr bwMode="auto">
          <a:xfrm>
            <a:off x="1524002" y="3387282"/>
            <a:ext cx="5718175" cy="830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07" tIns="45704" rIns="91407" bIns="4570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>
                <a:solidFill>
                  <a:srgbClr val="000000"/>
                </a:solidFill>
                <a:latin typeface="Trajan Pro"/>
                <a:ea typeface="Gulim" charset="0"/>
                <a:cs typeface="Trajan Pro"/>
              </a:rPr>
              <a:t>networks expand through the addition of new nodes</a:t>
            </a:r>
          </a:p>
        </p:txBody>
      </p:sp>
      <p:sp>
        <p:nvSpPr>
          <p:cNvPr id="29699" name="Text Box 21"/>
          <p:cNvSpPr txBox="1">
            <a:spLocks noChangeArrowheads="1"/>
          </p:cNvSpPr>
          <p:nvPr/>
        </p:nvSpPr>
        <p:spPr bwMode="auto">
          <a:xfrm>
            <a:off x="1765300" y="5956302"/>
            <a:ext cx="48768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Barabási &amp; Albert, </a:t>
            </a:r>
            <a:r>
              <a:rPr lang="en-US" sz="1200" i="1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Science</a:t>
            </a: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286,</a:t>
            </a: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 509 (1999)</a:t>
            </a:r>
          </a:p>
        </p:txBody>
      </p:sp>
      <p:sp>
        <p:nvSpPr>
          <p:cNvPr id="29701" name="Subtitle 2"/>
          <p:cNvSpPr txBox="1">
            <a:spLocks/>
          </p:cNvSpPr>
          <p:nvPr/>
        </p:nvSpPr>
        <p:spPr bwMode="auto">
          <a:xfrm>
            <a:off x="1524000" y="723900"/>
            <a:ext cx="9144000" cy="419100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2000" b="1">
                <a:solidFill>
                  <a:schemeClr val="bg1"/>
                </a:solidFill>
                <a:latin typeface="Helvetica" pitchFamily="-84" charset="0"/>
                <a:ea typeface="Helvetica" pitchFamily="-84" charset="0"/>
                <a:cs typeface="Helvetica" pitchFamily="-84" charset="0"/>
              </a:rPr>
              <a:t>BA MODEL: Growth </a:t>
            </a:r>
          </a:p>
        </p:txBody>
      </p:sp>
      <p:sp>
        <p:nvSpPr>
          <p:cNvPr id="29702" name="Title 33"/>
          <p:cNvSpPr>
            <a:spLocks noGrp="1"/>
          </p:cNvSpPr>
          <p:nvPr>
            <p:ph type="title"/>
          </p:nvPr>
        </p:nvSpPr>
        <p:spPr>
          <a:xfrm>
            <a:off x="1981200" y="-381000"/>
            <a:ext cx="8229600" cy="952500"/>
          </a:xfrm>
        </p:spPr>
        <p:txBody>
          <a:bodyPr>
            <a:normAutofit fontScale="90000"/>
          </a:bodyPr>
          <a:lstStyle/>
          <a:p>
            <a:r>
              <a:rPr lang="hu-HU">
                <a:ea typeface="ＭＳ Ｐゴシック" charset="-128"/>
                <a:cs typeface="ＭＳ Ｐゴシック" charset="-128"/>
              </a:rPr>
              <a:t>BA model: Growth</a:t>
            </a:r>
            <a:br>
              <a:rPr lang="hu-HU">
                <a:ea typeface="ＭＳ Ｐゴシック" charset="-128"/>
                <a:cs typeface="ＭＳ Ｐゴシック" charset="-128"/>
              </a:rPr>
            </a:br>
            <a:endParaRPr lang="hu-HU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703" name="TextBox 38"/>
          <p:cNvSpPr txBox="1">
            <a:spLocks noChangeArrowheads="1"/>
          </p:cNvSpPr>
          <p:nvPr/>
        </p:nvSpPr>
        <p:spPr bwMode="auto">
          <a:xfrm>
            <a:off x="1765300" y="1765302"/>
            <a:ext cx="46162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hu-HU" b="1" dirty="0"/>
              <a:t>ER model</a:t>
            </a:r>
            <a:r>
              <a:rPr lang="hu-HU" dirty="0"/>
              <a:t>: </a:t>
            </a:r>
          </a:p>
          <a:p>
            <a:r>
              <a:rPr lang="hu-HU" dirty="0"/>
              <a:t>the number of nodes, N, is fixed (static models)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0" y="1234358"/>
            <a:ext cx="2705100" cy="513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8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8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Text Box 21"/>
          <p:cNvSpPr txBox="1">
            <a:spLocks noChangeArrowheads="1"/>
          </p:cNvSpPr>
          <p:nvPr/>
        </p:nvSpPr>
        <p:spPr bwMode="auto">
          <a:xfrm>
            <a:off x="1765300" y="5956302"/>
            <a:ext cx="48768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Barabási &amp; Albert, </a:t>
            </a:r>
            <a:r>
              <a:rPr lang="en-US" sz="1200" i="1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Science</a:t>
            </a: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 </a:t>
            </a:r>
            <a:r>
              <a:rPr lang="en-US" sz="1200" b="1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286,</a:t>
            </a:r>
            <a:r>
              <a:rPr lang="en-US" sz="1200">
                <a:solidFill>
                  <a:srgbClr val="000000"/>
                </a:solidFill>
                <a:latin typeface="Helvetica" pitchFamily="-84" charset="0"/>
                <a:ea typeface="Gulim" charset="0"/>
                <a:cs typeface="Gulim" charset="0"/>
              </a:rPr>
              <a:t> 509 (1999)</a:t>
            </a:r>
          </a:p>
        </p:txBody>
      </p:sp>
      <p:sp>
        <p:nvSpPr>
          <p:cNvPr id="31" name="TextBox 3"/>
          <p:cNvSpPr txBox="1">
            <a:spLocks noChangeArrowheads="1"/>
          </p:cNvSpPr>
          <p:nvPr/>
        </p:nvSpPr>
        <p:spPr bwMode="auto">
          <a:xfrm>
            <a:off x="7162800" y="5972175"/>
            <a:ext cx="3429000" cy="230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r>
              <a:rPr lang="en-US" sz="900" b="1" dirty="0">
                <a:solidFill>
                  <a:schemeClr val="bg1">
                    <a:lumMod val="65000"/>
                  </a:schemeClr>
                </a:solidFill>
                <a:latin typeface="Helvetica" pitchFamily="-111" charset="0"/>
                <a:ea typeface="Helvetica" pitchFamily="-111" charset="0"/>
                <a:cs typeface="Helvetica" pitchFamily="-111" charset="0"/>
              </a:rPr>
              <a:t>Network Science: Evolving Network Models </a:t>
            </a:r>
            <a:endParaRPr lang="en-US" sz="600" i="1" dirty="0">
              <a:solidFill>
                <a:schemeClr val="bg1">
                  <a:lumMod val="65000"/>
                </a:schemeClr>
              </a:solidFill>
              <a:latin typeface="Helvetica" pitchFamily="-111" charset="0"/>
              <a:ea typeface="Helvetica" pitchFamily="-111" charset="0"/>
              <a:cs typeface="Helvetica" pitchFamily="-111" charset="0"/>
            </a:endParaRPr>
          </a:p>
        </p:txBody>
      </p:sp>
      <p:sp>
        <p:nvSpPr>
          <p:cNvPr id="29701" name="Subtitle 2"/>
          <p:cNvSpPr txBox="1">
            <a:spLocks/>
          </p:cNvSpPr>
          <p:nvPr/>
        </p:nvSpPr>
        <p:spPr bwMode="auto">
          <a:xfrm>
            <a:off x="1524000" y="723900"/>
            <a:ext cx="9144000" cy="419100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2000" b="1" dirty="0">
                <a:solidFill>
                  <a:schemeClr val="bg1"/>
                </a:solidFill>
                <a:latin typeface="Helvetica" pitchFamily="-84" charset="0"/>
                <a:ea typeface="Helvetica" pitchFamily="-84" charset="0"/>
                <a:cs typeface="Helvetica" pitchFamily="-84" charset="0"/>
              </a:rPr>
              <a:t>Section 2: Growth and </a:t>
            </a:r>
            <a:r>
              <a:rPr lang="en-US" sz="2000" b="1">
                <a:solidFill>
                  <a:schemeClr val="bg1"/>
                </a:solidFill>
                <a:latin typeface="Helvetica" pitchFamily="-84" charset="0"/>
                <a:ea typeface="Helvetica" pitchFamily="-84" charset="0"/>
                <a:cs typeface="Helvetica" pitchFamily="-84" charset="0"/>
              </a:rPr>
              <a:t>Preferential </a:t>
            </a:r>
            <a:r>
              <a:rPr lang="en-US" sz="2000" b="1" dirty="0" err="1">
                <a:solidFill>
                  <a:schemeClr val="bg1"/>
                </a:solidFill>
                <a:latin typeface="Helvetica" pitchFamily="-84" charset="0"/>
                <a:ea typeface="Helvetica" pitchFamily="-84" charset="0"/>
                <a:cs typeface="Helvetica" pitchFamily="-84" charset="0"/>
              </a:rPr>
              <a:t>A</a:t>
            </a:r>
            <a:r>
              <a:rPr lang="en-US" sz="2000" b="1">
                <a:solidFill>
                  <a:schemeClr val="bg1"/>
                </a:solidFill>
                <a:latin typeface="Helvetica" pitchFamily="-84" charset="0"/>
                <a:ea typeface="Helvetica" pitchFamily="-84" charset="0"/>
                <a:cs typeface="Helvetica" pitchFamily="-84" charset="0"/>
              </a:rPr>
              <a:t>ttachment</a:t>
            </a:r>
            <a:endParaRPr lang="en-US" sz="2000" b="1" dirty="0">
              <a:solidFill>
                <a:schemeClr val="bg1"/>
              </a:solidFill>
              <a:latin typeface="Helvetica" pitchFamily="-84" charset="0"/>
              <a:ea typeface="Helvetica" pitchFamily="-84" charset="0"/>
              <a:cs typeface="Helvetica" pitchFamily="-84" charset="0"/>
            </a:endParaRPr>
          </a:p>
        </p:txBody>
      </p:sp>
      <p:sp>
        <p:nvSpPr>
          <p:cNvPr id="29702" name="Title 33"/>
          <p:cNvSpPr>
            <a:spLocks noGrp="1"/>
          </p:cNvSpPr>
          <p:nvPr>
            <p:ph type="title"/>
          </p:nvPr>
        </p:nvSpPr>
        <p:spPr>
          <a:xfrm>
            <a:off x="1981200" y="-381000"/>
            <a:ext cx="8229600" cy="952500"/>
          </a:xfrm>
        </p:spPr>
        <p:txBody>
          <a:bodyPr>
            <a:normAutofit fontScale="90000"/>
          </a:bodyPr>
          <a:lstStyle/>
          <a:p>
            <a:r>
              <a:rPr lang="hu-HU">
                <a:ea typeface="ＭＳ Ｐゴシック" charset="-128"/>
                <a:cs typeface="ＭＳ Ｐゴシック" charset="-128"/>
              </a:rPr>
              <a:t>BA model: Growth</a:t>
            </a:r>
            <a:br>
              <a:rPr lang="hu-HU">
                <a:ea typeface="ＭＳ Ｐゴシック" charset="-128"/>
                <a:cs typeface="ＭＳ Ｐゴシック" charset="-128"/>
              </a:rPr>
            </a:br>
            <a:endParaRPr lang="hu-HU"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981200" y="1778002"/>
            <a:ext cx="80391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random network model differs from real networks in two important characteristics: </a:t>
            </a:r>
          </a:p>
          <a:p>
            <a:endParaRPr lang="en-US" dirty="0"/>
          </a:p>
          <a:p>
            <a:r>
              <a:rPr lang="en-US" b="1" dirty="0"/>
              <a:t>Growth: </a:t>
            </a:r>
            <a:r>
              <a:rPr lang="en-US" dirty="0"/>
              <a:t>While the random network model assumes that the number of nodes is fixed (time invariant), real networks are the result of a growth process that continuously increases.</a:t>
            </a:r>
          </a:p>
          <a:p>
            <a:endParaRPr lang="en-US" dirty="0"/>
          </a:p>
          <a:p>
            <a:r>
              <a:rPr lang="en-US" b="1" dirty="0"/>
              <a:t>Preferential Attachment: </a:t>
            </a:r>
            <a:r>
              <a:rPr lang="en-US" dirty="0"/>
              <a:t>While nodes in random networks randomly choose their interaction partner, in real networks new nodes prefer to link to the more connected nodes.</a:t>
            </a:r>
          </a:p>
        </p:txBody>
      </p:sp>
    </p:spTree>
    <p:extLst>
      <p:ext uri="{BB962C8B-B14F-4D97-AF65-F5344CB8AC3E}">
        <p14:creationId xmlns:p14="http://schemas.microsoft.com/office/powerpoint/2010/main" val="38536384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{7290A67B-CE61-C649-814B-2B1490135E2D}tf10001061</Template>
  <TotalTime>25948</TotalTime>
  <Words>1095</Words>
  <Application>Microsoft Macintosh PowerPoint</Application>
  <PresentationFormat>Widescreen</PresentationFormat>
  <Paragraphs>264</Paragraphs>
  <Slides>43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6" baseType="lpstr">
      <vt:lpstr>Gulim</vt:lpstr>
      <vt:lpstr>ＭＳ Ｐゴシック</vt:lpstr>
      <vt:lpstr>Calibri</vt:lpstr>
      <vt:lpstr>GillSans</vt:lpstr>
      <vt:lpstr>Helvetica</vt:lpstr>
      <vt:lpstr>Mangal</vt:lpstr>
      <vt:lpstr>Times New Roman</vt:lpstr>
      <vt:lpstr>Trajan Pro</vt:lpstr>
      <vt:lpstr>Tw Cen MT</vt:lpstr>
      <vt:lpstr>Tw Cen MT Condensed</vt:lpstr>
      <vt:lpstr>Wingdings 3</vt:lpstr>
      <vt:lpstr>Integral</vt:lpstr>
      <vt:lpstr>Equation</vt:lpstr>
      <vt:lpstr>Network Science</vt:lpstr>
      <vt:lpstr>Review Quiz05</vt:lpstr>
      <vt:lpstr>iClicker Question</vt:lpstr>
      <vt:lpstr>iClicker Question</vt:lpstr>
      <vt:lpstr>iClicker Question</vt:lpstr>
      <vt:lpstr>Review of Random Graph Models SO Far…</vt:lpstr>
      <vt:lpstr>ER and WS models not scale-free</vt:lpstr>
      <vt:lpstr>BA model: Growth </vt:lpstr>
      <vt:lpstr>BA model: Growth </vt:lpstr>
      <vt:lpstr>Is it Growth or Preferential Attachment?</vt:lpstr>
      <vt:lpstr>PowerPoint Presentation</vt:lpstr>
      <vt:lpstr>Barabasi-Albert algorithm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iClicker Question</vt:lpstr>
      <vt:lpstr>PowerPoint Presentation</vt:lpstr>
      <vt:lpstr>Question of the Day</vt:lpstr>
      <vt:lpstr>Class Activity: Lab02 Workshop</vt:lpstr>
      <vt:lpstr>10 minute Break: Be Back by 6:??  </vt:lpstr>
      <vt:lpstr>Reflecting Back on Real Networks</vt:lpstr>
      <vt:lpstr>Introducing Fitness</vt:lpstr>
      <vt:lpstr>Fitness is Perceived by the Network</vt:lpstr>
      <vt:lpstr>Fitness Dictates  Preferential Attachment</vt:lpstr>
      <vt:lpstr>PowerPoint Presentation</vt:lpstr>
      <vt:lpstr>Bianconi-Barabasi Model</vt:lpstr>
      <vt:lpstr>Degree Growth</vt:lpstr>
      <vt:lpstr>Fitness Distributions in Real Networks</vt:lpstr>
      <vt:lpstr>How does topology depend on p()?</vt:lpstr>
      <vt:lpstr>Bose and Bianconi-Barbasi</vt:lpstr>
      <vt:lpstr>Bose-Einstein Condensation</vt:lpstr>
      <vt:lpstr>Inducing Bose-Einstein Condensation</vt:lpstr>
      <vt:lpstr>Example</vt:lpstr>
      <vt:lpstr>Example</vt:lpstr>
      <vt:lpstr>Example</vt:lpstr>
      <vt:lpstr>Question of the Day</vt:lpstr>
      <vt:lpstr>Bianconi-Barabasi in NetworkX</vt:lpstr>
      <vt:lpstr>Lab02 Walkthrough &amp; Workshop Time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Science</dc:title>
  <dc:creator>Microsoft Office User</dc:creator>
  <cp:lastModifiedBy>Microsoft Office User</cp:lastModifiedBy>
  <cp:revision>72</cp:revision>
  <dcterms:created xsi:type="dcterms:W3CDTF">2020-01-09T20:17:52Z</dcterms:created>
  <dcterms:modified xsi:type="dcterms:W3CDTF">2020-02-26T20:05:38Z</dcterms:modified>
</cp:coreProperties>
</file>

<file path=docProps/thumbnail.jpeg>
</file>